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5"/>
  </p:notesMasterIdLst>
  <p:sldIdLst>
    <p:sldId id="256" r:id="rId2"/>
    <p:sldId id="257" r:id="rId3"/>
    <p:sldId id="262" r:id="rId4"/>
    <p:sldId id="347" r:id="rId5"/>
    <p:sldId id="305" r:id="rId6"/>
    <p:sldId id="318" r:id="rId7"/>
    <p:sldId id="319" r:id="rId8"/>
    <p:sldId id="321" r:id="rId9"/>
    <p:sldId id="322" r:id="rId10"/>
    <p:sldId id="348" r:id="rId11"/>
    <p:sldId id="323" r:id="rId12"/>
    <p:sldId id="352" r:id="rId13"/>
    <p:sldId id="324" r:id="rId14"/>
    <p:sldId id="325" r:id="rId15"/>
    <p:sldId id="326" r:id="rId16"/>
    <p:sldId id="307" r:id="rId17"/>
    <p:sldId id="306" r:id="rId18"/>
    <p:sldId id="328" r:id="rId19"/>
    <p:sldId id="308" r:id="rId20"/>
    <p:sldId id="332" r:id="rId21"/>
    <p:sldId id="333" r:id="rId22"/>
    <p:sldId id="334" r:id="rId23"/>
    <p:sldId id="327" r:id="rId24"/>
    <p:sldId id="309" r:id="rId25"/>
    <p:sldId id="330" r:id="rId26"/>
    <p:sldId id="329" r:id="rId27"/>
    <p:sldId id="331" r:id="rId28"/>
    <p:sldId id="311" r:id="rId29"/>
    <p:sldId id="312" r:id="rId30"/>
    <p:sldId id="353" r:id="rId31"/>
    <p:sldId id="310" r:id="rId32"/>
    <p:sldId id="313" r:id="rId33"/>
    <p:sldId id="314" r:id="rId34"/>
    <p:sldId id="349" r:id="rId35"/>
    <p:sldId id="315" r:id="rId36"/>
    <p:sldId id="350" r:id="rId37"/>
    <p:sldId id="316" r:id="rId38"/>
    <p:sldId id="335" r:id="rId39"/>
    <p:sldId id="317" r:id="rId40"/>
    <p:sldId id="336" r:id="rId41"/>
    <p:sldId id="340" r:id="rId42"/>
    <p:sldId id="341" r:id="rId43"/>
    <p:sldId id="354" r:id="rId44"/>
    <p:sldId id="355" r:id="rId45"/>
    <p:sldId id="356" r:id="rId46"/>
    <p:sldId id="342" r:id="rId47"/>
    <p:sldId id="351" r:id="rId48"/>
    <p:sldId id="343" r:id="rId49"/>
    <p:sldId id="357" r:id="rId50"/>
    <p:sldId id="358" r:id="rId51"/>
    <p:sldId id="346" r:id="rId52"/>
    <p:sldId id="285" r:id="rId53"/>
    <p:sldId id="287" r:id="rId54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6"/>
    </p:embeddedFont>
    <p:embeddedFont>
      <p:font typeface="Bodoni MT Black" panose="02070A03080606020203" pitchFamily="18" charset="0"/>
      <p:bold r:id="rId57"/>
      <p:boldItalic r:id="rId58"/>
    </p:embeddedFont>
    <p:embeddedFont>
      <p:font typeface="Exo 2" panose="020B0604020202020204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Montserrat ExtraBold" panose="00000900000000000000" pitchFamily="2" charset="0"/>
      <p:bold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  <p:embeddedFont>
      <p:font typeface="Segoe UI Historic" panose="020B0502040204020203" pitchFamily="34" charset="0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C8DA6E-632F-4236-BAE4-31C117117BAA}">
  <a:tblStyle styleId="{6EC8DA6E-632F-4236-BAE4-31C117117B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78" r:id="rId6"/>
    <p:sldLayoutId id="214748368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20B0604020202020204" charset="0"/>
              </a:rPr>
              <a:t>Diamonds project</a:t>
            </a:r>
            <a:endParaRPr dirty="0">
              <a:latin typeface="Montserrat" panose="020B0604020202020204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shAI club 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Prediction Project</a:t>
            </a:r>
            <a:endParaRPr sz="2200" b="0" dirty="0">
              <a:latin typeface="Montserrat" panose="020B0604020202020204" charset="0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4CE8-2CC5-4CA1-A085-844E896C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14" y="524853"/>
            <a:ext cx="4629300" cy="941400"/>
          </a:xfrm>
        </p:spPr>
        <p:txBody>
          <a:bodyPr/>
          <a:lstStyle/>
          <a:p>
            <a:r>
              <a:rPr lang="en-US" sz="6000" dirty="0">
                <a:latin typeface="Bodoni MT Black" panose="02070A03080606020203" pitchFamily="18" charset="0"/>
              </a:rPr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B9762-8055-4E18-97B6-D6F914C8D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l">
              <a:buNone/>
            </a:pPr>
            <a:r>
              <a:rPr lang="en-US" sz="4800" b="0" i="0" u="none" strike="noStrike" baseline="0" dirty="0">
                <a:solidFill>
                  <a:srgbClr val="F4F4F4"/>
                </a:solidFill>
                <a:latin typeface="Bodoni MT Black" panose="02070A03080606020203" pitchFamily="18" charset="0"/>
              </a:rPr>
              <a:t>Discover and</a:t>
            </a:r>
          </a:p>
          <a:p>
            <a:pPr marL="139700" indent="0" algn="l">
              <a:buNone/>
            </a:pPr>
            <a:r>
              <a:rPr lang="en-US" sz="4800" b="0" i="0" u="none" strike="noStrike" baseline="0" dirty="0">
                <a:solidFill>
                  <a:srgbClr val="F4F4F4"/>
                </a:solidFill>
                <a:latin typeface="Bodoni MT Black" panose="02070A03080606020203" pitchFamily="18" charset="0"/>
              </a:rPr>
              <a:t>Visualize the</a:t>
            </a:r>
          </a:p>
          <a:p>
            <a:pPr marL="139700" indent="0" algn="l">
              <a:buNone/>
            </a:pPr>
            <a:r>
              <a:rPr lang="en-US" sz="4800" b="0" i="0" u="none" strike="noStrike" baseline="0" dirty="0">
                <a:solidFill>
                  <a:srgbClr val="F4F4F4"/>
                </a:solidFill>
                <a:latin typeface="Bodoni MT Black" panose="02070A03080606020203" pitchFamily="18" charset="0"/>
              </a:rPr>
              <a:t>Data to Gain</a:t>
            </a:r>
          </a:p>
          <a:p>
            <a:pPr marL="139700" indent="0" algn="l">
              <a:buNone/>
            </a:pPr>
            <a:r>
              <a:rPr lang="en-US" sz="4800" b="0" i="0" u="none" strike="noStrike" baseline="0" dirty="0">
                <a:solidFill>
                  <a:srgbClr val="F4F4F4"/>
                </a:solidFill>
                <a:latin typeface="Bodoni MT Black" panose="02070A03080606020203" pitchFamily="18" charset="0"/>
              </a:rPr>
              <a:t>Insights</a:t>
            </a:r>
            <a:endParaRPr lang="en-US" sz="48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3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B426A-EA1B-44BA-BEA0-BA79FE117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684" y="1131737"/>
            <a:ext cx="2097777" cy="3592664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A quick way to get a general look at the data is plotting 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A histogram shows the number of instances (on the vertical axis) that have a given value range (on the horizontal axis).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4100" name="Picture 4" descr="لا يتوفر وصف.">
            <a:extLst>
              <a:ext uri="{FF2B5EF4-FFF2-40B4-BE49-F238E27FC236}">
                <a16:creationId xmlns:a16="http://schemas.microsoft.com/office/drawing/2014/main" id="{A048BD7B-E437-49F5-8A1A-3EE36499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764" y="139211"/>
            <a:ext cx="4956672" cy="486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180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BA2B175-B4DF-418F-811E-A778DED63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9298" y="2060198"/>
            <a:ext cx="1529648" cy="511552"/>
          </a:xfrm>
        </p:spPr>
        <p:txBody>
          <a:bodyPr/>
          <a:lstStyle/>
          <a:p>
            <a:r>
              <a:rPr lang="en-US" sz="18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Roboto" panose="020B0604020202020204" pitchFamily="2" charset="0"/>
              </a:rPr>
              <a:t>Plot pairwise relationships in a dataset.</a:t>
            </a:r>
            <a:endParaRPr lang="ar-JO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8326CC9B-763B-4441-AC24-F74579743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04A12601-D299-4388-8905-91C6A127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0" y="44761"/>
            <a:ext cx="5509208" cy="50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1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0938-49F9-4919-8129-E477C768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97" y="749825"/>
            <a:ext cx="7083836" cy="941400"/>
          </a:xfrm>
        </p:spPr>
        <p:txBody>
          <a:bodyPr/>
          <a:lstStyle/>
          <a:p>
            <a:r>
              <a:rPr lang="en-US" sz="2000" dirty="0"/>
              <a:t>We noticed that the depth values haven’t a relation between price so let’s drop it </a:t>
            </a:r>
          </a:p>
        </p:txBody>
      </p:sp>
      <p:pic>
        <p:nvPicPr>
          <p:cNvPr id="5124" name="Picture 4" descr="لا يتوفر وصف.">
            <a:extLst>
              <a:ext uri="{FF2B5EF4-FFF2-40B4-BE49-F238E27FC236}">
                <a16:creationId xmlns:a16="http://schemas.microsoft.com/office/drawing/2014/main" id="{D167B806-CC5D-46E2-83F0-C1C698E0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92" y="1813145"/>
            <a:ext cx="68294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4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D32D-9542-442F-84FE-B6784375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EB5B7-5581-4799-BC9F-CFCC0C713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5365" y="1731264"/>
            <a:ext cx="4116394" cy="2390680"/>
          </a:xfrm>
        </p:spPr>
        <p:txBody>
          <a:bodyPr/>
          <a:lstStyle/>
          <a:p>
            <a:endParaRPr lang="en-US"/>
          </a:p>
        </p:txBody>
      </p:sp>
      <p:pic>
        <p:nvPicPr>
          <p:cNvPr id="6146" name="Picture 2" descr="لا يتوفر وصف.">
            <a:extLst>
              <a:ext uri="{FF2B5EF4-FFF2-40B4-BE49-F238E27FC236}">
                <a16:creationId xmlns:a16="http://schemas.microsoft.com/office/drawing/2014/main" id="{3F95C997-A4C7-4135-B26A-253C9EFA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59" y="271904"/>
            <a:ext cx="4629300" cy="459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83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6B8A-A556-47E8-8769-B9A1707E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1" y="279300"/>
            <a:ext cx="7124186" cy="1214250"/>
          </a:xfrm>
        </p:spPr>
        <p:txBody>
          <a:bodyPr/>
          <a:lstStyle/>
          <a:p>
            <a:r>
              <a:rPr lang="en-US" sz="1800" dirty="0"/>
              <a:t>From correlation we noticed that the relation between price and carat is high equal 0.92  so the carat is very important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03290-AF00-46C1-B45D-D56B3B964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لا يتوفر وصف.">
            <a:extLst>
              <a:ext uri="{FF2B5EF4-FFF2-40B4-BE49-F238E27FC236}">
                <a16:creationId xmlns:a16="http://schemas.microsoft.com/office/drawing/2014/main" id="{97B02218-CA08-43B5-AA3D-6431B92AC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67" y="1359353"/>
            <a:ext cx="5568334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21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4322-50DA-458F-80BE-C33782395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#3 Discover and Visualize the Data to Gain Insights</a:t>
            </a:r>
            <a:endParaRPr lang="en-US" dirty="0">
              <a:latin typeface="Montserrat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54D64-713F-4227-8E16-2389D5D59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328" y="1659276"/>
            <a:ext cx="2145786" cy="27609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Depends on this picture we noticed that x , y , z</a:t>
            </a:r>
          </a:p>
          <a:p>
            <a:pPr marL="139700" indent="0">
              <a:buNone/>
            </a:pPr>
            <a:r>
              <a:rPr lang="en-US" dirty="0"/>
              <a:t>Are the length , width and depth so we can collect them in a one feature called “ volume”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A8E4C-5844-4DED-9D25-674BB954D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50" y="1386425"/>
            <a:ext cx="3180995" cy="34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4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0254-76C6-4686-A0EC-E404E677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445025"/>
            <a:ext cx="5602513" cy="9414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33CCFF"/>
                </a:solidFill>
                <a:latin typeface="Abadi" panose="020B0604020202020204" pitchFamily="34" charset="0"/>
              </a:rPr>
              <a:t>Visualizing Geographical Data Since</a:t>
            </a:r>
            <a:endParaRPr lang="en-US" dirty="0">
              <a:solidFill>
                <a:srgbClr val="33CC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AAF3F-296F-45F0-8929-1E5BF1B99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143" y="1509486"/>
            <a:ext cx="5231757" cy="29106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4" name="Picture 2" descr="لا يتوفر وصف.">
            <a:extLst>
              <a:ext uri="{FF2B5EF4-FFF2-40B4-BE49-F238E27FC236}">
                <a16:creationId xmlns:a16="http://schemas.microsoft.com/office/drawing/2014/main" id="{03472589-B77E-4F5E-972E-CDAB3A43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905" y="956685"/>
            <a:ext cx="4405523" cy="40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26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DEE9-FB94-474E-B483-B72964FD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71" y="445024"/>
            <a:ext cx="6001657" cy="1267661"/>
          </a:xfrm>
        </p:spPr>
        <p:txBody>
          <a:bodyPr/>
          <a:lstStyle/>
          <a:p>
            <a:r>
              <a:rPr lang="en-US" dirty="0"/>
              <a:t>Let’s see the correlation between the new attribute ‘volume ‘ and price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AD97E-A755-4597-B310-0064E370F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601" y="1937575"/>
            <a:ext cx="4946400" cy="2760900"/>
          </a:xfrm>
        </p:spPr>
        <p:txBody>
          <a:bodyPr/>
          <a:lstStyle/>
          <a:p>
            <a:endParaRPr lang="en-US"/>
          </a:p>
        </p:txBody>
      </p:sp>
      <p:pic>
        <p:nvPicPr>
          <p:cNvPr id="11266" name="Picture 2" descr="لا يتوفر وصف.">
            <a:extLst>
              <a:ext uri="{FF2B5EF4-FFF2-40B4-BE49-F238E27FC236}">
                <a16:creationId xmlns:a16="http://schemas.microsoft.com/office/drawing/2014/main" id="{B04DBF2F-5011-4F91-9E57-2840487D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1" y="2178311"/>
            <a:ext cx="566737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29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6E2A-9705-459D-A283-0C7608CE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E5F35-49B1-4724-AAFB-420C0727D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0" name="Picture 4" descr="لا يتوفر وصف.">
            <a:extLst>
              <a:ext uri="{FF2B5EF4-FFF2-40B4-BE49-F238E27FC236}">
                <a16:creationId xmlns:a16="http://schemas.microsoft.com/office/drawing/2014/main" id="{CF0BB06B-862E-4760-8235-E3CFA3E0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5" y="363084"/>
            <a:ext cx="5750412" cy="417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82504" y="810737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20B0604020202020204" charset="0"/>
              </a:rPr>
              <a:t>CONTENTS OF THIS TEMPLATE</a:t>
            </a:r>
            <a:endParaRPr dirty="0">
              <a:latin typeface="Montserrat" panose="020B0604020202020204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348191" y="1836334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#1 Look At The Big Picture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#2 Get The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#3 Discover and Visualize the Data to Gain Insights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#3.1 Discover the Data.</a:t>
            </a:r>
            <a:endParaRPr lang="en-US" sz="1800" dirty="0">
              <a:solidFill>
                <a:srgbClr val="00FFCD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#3.2 Visualize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#4 Prepare the Data for Machine Learning Algorithms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#5 Select and Train a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#6 Fine-Tune Your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0" dirty="0">
              <a:effectLst/>
            </a:endParaRPr>
          </a:p>
          <a:p>
            <a:pPr marL="155575" indent="0">
              <a:buNone/>
            </a:pPr>
            <a:br>
              <a:rPr lang="en-US" sz="2800" dirty="0"/>
            </a:br>
            <a:endParaRPr lang="en-US" sz="1800" b="1" dirty="0">
              <a:solidFill>
                <a:srgbClr val="00FFCD"/>
              </a:solidFill>
              <a:latin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FFCD"/>
              </a:solidFill>
              <a:latin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348191" y="70735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615D-8467-4747-9075-F1287F7E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ECC83-F95F-4C59-92B0-2F73CA543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534DFEA-96A2-4926-81B5-E0ECCCC3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2" y="783318"/>
            <a:ext cx="68389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7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D95B-9025-4B03-A855-AF01D94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CA2AB-0D9B-49DE-A0C5-F82D9BDA4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B74E8AA-76E0-4925-A6CE-CD3097931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8" y="809625"/>
            <a:ext cx="71628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31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83D9-118D-4057-A13E-9B1583D3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4A7A3-C8CE-4013-8454-7D5BD7C31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28D7650-1C68-4AD2-B641-A3A8B0A1D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18" y="852487"/>
            <a:ext cx="59626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86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F2ED-45A6-4C06-ACF4-FF4AC5FBA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l">
              <a:buNone/>
            </a:pPr>
            <a:r>
              <a:rPr lang="en-US" sz="4000" b="0" i="0" u="none" strike="noStrike" baseline="0" dirty="0">
                <a:solidFill>
                  <a:srgbClr val="F4F4F4"/>
                </a:solidFill>
                <a:latin typeface="1"/>
              </a:rPr>
              <a:t>Prepare the Data for</a:t>
            </a:r>
          </a:p>
          <a:p>
            <a:pPr marL="139700" indent="0" algn="l">
              <a:buNone/>
            </a:pPr>
            <a:r>
              <a:rPr lang="en-US" sz="4000" b="0" i="0" u="none" strike="noStrike" baseline="0" dirty="0">
                <a:solidFill>
                  <a:srgbClr val="F4F4F4"/>
                </a:solidFill>
                <a:latin typeface="1"/>
              </a:rPr>
              <a:t>Machine Learning</a:t>
            </a:r>
          </a:p>
          <a:p>
            <a:pPr marL="139700" indent="0" algn="l">
              <a:buNone/>
            </a:pPr>
            <a:r>
              <a:rPr lang="en-US" sz="4000" b="0" i="0" u="none" strike="noStrike" baseline="0" dirty="0">
                <a:solidFill>
                  <a:srgbClr val="F4F4F4"/>
                </a:solidFill>
                <a:latin typeface="1"/>
              </a:rPr>
              <a:t>Algorithms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027D24-97A2-4D95-8BB0-65757151BE4E}"/>
              </a:ext>
            </a:extLst>
          </p:cNvPr>
          <p:cNvSpPr/>
          <p:nvPr/>
        </p:nvSpPr>
        <p:spPr>
          <a:xfrm>
            <a:off x="1661886" y="798286"/>
            <a:ext cx="2445657" cy="573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odoni MT Black" panose="02070A030806060202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269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EC08-5E23-48B5-ABCD-49B08F61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5661"/>
            <a:ext cx="4629300" cy="941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1CE8C-342F-45F4-9324-B20BB1247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372" y="3747789"/>
            <a:ext cx="5663914" cy="1814326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Checking for the missing values !</a:t>
            </a:r>
          </a:p>
        </p:txBody>
      </p:sp>
      <p:pic>
        <p:nvPicPr>
          <p:cNvPr id="12292" name="Picture 4" descr="لا يتوفر وصف.">
            <a:extLst>
              <a:ext uri="{FF2B5EF4-FFF2-40B4-BE49-F238E27FC236}">
                <a16:creationId xmlns:a16="http://schemas.microsoft.com/office/drawing/2014/main" id="{B584C379-7818-4AEE-BFE5-E0C305C9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0" y="1001939"/>
            <a:ext cx="68675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35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C1ED-61DD-4A0E-8768-A0D8B480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35" y="762565"/>
            <a:ext cx="6151729" cy="941400"/>
          </a:xfrm>
        </p:spPr>
        <p:txBody>
          <a:bodyPr/>
          <a:lstStyle/>
          <a:p>
            <a:r>
              <a:rPr lang="en-US" sz="1800" dirty="0"/>
              <a:t>We filled the null values with the mean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D4B12-83D6-446E-9139-FC6987383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لا يتوفر وصف.">
            <a:extLst>
              <a:ext uri="{FF2B5EF4-FFF2-40B4-BE49-F238E27FC236}">
                <a16:creationId xmlns:a16="http://schemas.microsoft.com/office/drawing/2014/main" id="{61390BB4-38F9-4CA3-A9D8-F6CE5479A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75" y="1560060"/>
            <a:ext cx="56959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1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1890-1603-470D-AD2F-9A03E709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571" y="955298"/>
            <a:ext cx="1973943" cy="3398987"/>
          </a:xfrm>
        </p:spPr>
        <p:txBody>
          <a:bodyPr/>
          <a:lstStyle/>
          <a:p>
            <a:r>
              <a:rPr lang="en-US" dirty="0"/>
              <a:t>We dropped x , y , z attributes after combined them in volume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6279F-28E0-41C8-B0FC-9F7EB7AE7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35206" y="1859121"/>
            <a:ext cx="4040619" cy="222722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318" name="Picture 6" descr="لا يتوفر وصف.">
            <a:extLst>
              <a:ext uri="{FF2B5EF4-FFF2-40B4-BE49-F238E27FC236}">
                <a16:creationId xmlns:a16="http://schemas.microsoft.com/office/drawing/2014/main" id="{7AB5A2F0-5539-463F-B8E4-7E31D30E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9" y="340898"/>
            <a:ext cx="3770506" cy="448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15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E0330-5B23-4ACE-A859-CA50CA54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F253-6848-4293-8386-401507A05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F838B46-34A0-4B29-BD57-141F57311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5" y="445025"/>
            <a:ext cx="5095749" cy="442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52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6248-4ED6-4DBF-BD5E-00770DF36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85" y="445024"/>
            <a:ext cx="6311385" cy="1166171"/>
          </a:xfrm>
        </p:spPr>
        <p:txBody>
          <a:bodyPr/>
          <a:lstStyle/>
          <a:p>
            <a:r>
              <a:rPr lang="en-US" sz="1800" dirty="0"/>
              <a:t>We noticed that diamond’s colors have near shadows so we used label encoder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5C635-EB48-4AEE-A8CA-8D6696063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Diamond Color Chart (grouped)">
            <a:extLst>
              <a:ext uri="{FF2B5EF4-FFF2-40B4-BE49-F238E27FC236}">
                <a16:creationId xmlns:a16="http://schemas.microsoft.com/office/drawing/2014/main" id="{9DCB3A10-E25D-4827-84C2-0BFBE449B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6" y="1444281"/>
            <a:ext cx="6065157" cy="33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608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4A74-2FCB-4064-B037-D26E3EC1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883214" cy="1238632"/>
          </a:xfrm>
        </p:spPr>
        <p:txBody>
          <a:bodyPr/>
          <a:lstStyle/>
          <a:p>
            <a:r>
              <a:rPr lang="en-US" sz="1800" dirty="0"/>
              <a:t>We noticed that diamond’s clarity have near shadows so we used label encoder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177CC-B326-42BA-9A7F-128FCD985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200" y="2469266"/>
            <a:ext cx="2681263" cy="168965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434" name="Picture 2" descr="Diamond Clarity - The Top 10 Things You Need To Know!">
            <a:extLst>
              <a:ext uri="{FF2B5EF4-FFF2-40B4-BE49-F238E27FC236}">
                <a16:creationId xmlns:a16="http://schemas.microsoft.com/office/drawing/2014/main" id="{14079C9C-61B6-41ED-9E3C-2142C67A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28" y="1357085"/>
            <a:ext cx="5596064" cy="314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36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568386" y="445025"/>
            <a:ext cx="4999414" cy="1209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#1 Look At The Big Picture</a:t>
            </a:r>
            <a:endParaRPr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568386" y="17608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Montserrat" panose="020B0604020202020204" charset="0"/>
              </a:rPr>
              <a:t>“</a:t>
            </a:r>
            <a:r>
              <a:rPr lang="en-US" sz="1800" b="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predict diamonds prices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Montserrat" panose="020B0604020202020204" charset="0"/>
              </a:rPr>
              <a:t> based on a </a:t>
            </a:r>
            <a:r>
              <a:rPr lang="en-US" sz="1800" b="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pre given labeled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Montserrat" panose="020B0604020202020204" charset="0"/>
              </a:rPr>
              <a:t> dataset</a:t>
            </a:r>
            <a:br>
              <a:rPr lang="en-US" dirty="0">
                <a:latin typeface="Montserrat" panose="020B0604020202020204" charset="0"/>
              </a:rPr>
            </a:br>
            <a:br>
              <a:rPr lang="en-US" b="0" dirty="0">
                <a:effectLst/>
                <a:latin typeface="Montserrat" panose="020B0604020202020204" charset="0"/>
              </a:rPr>
            </a:b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Montserrat" panose="020B0604020202020204" charset="0"/>
              </a:rPr>
              <a:t>problem? </a:t>
            </a:r>
            <a:r>
              <a:rPr lang="en-US" sz="1600" b="1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Regression</a:t>
            </a:r>
            <a:endParaRPr lang="en-US" sz="1600" b="0" i="0" u="none" strike="noStrike" dirty="0">
              <a:solidFill>
                <a:srgbClr val="FFFFFF"/>
              </a:solidFill>
              <a:effectLst/>
              <a:latin typeface="Montserrat" panose="020B0604020202020204" charset="0"/>
            </a:endParaRPr>
          </a:p>
          <a:p>
            <a:pPr fontAlgn="base"/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Montserrat" panose="020B0604020202020204" charset="0"/>
              </a:rPr>
              <a:t>Type of machine learning system?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US" sz="1600" b="1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Supervised</a:t>
            </a:r>
            <a:r>
              <a:rPr lang="en-US" sz="1600" b="0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 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Montserrat" panose="020B0604020202020204" charset="0"/>
              </a:rPr>
              <a:t>/ Unsupervised</a:t>
            </a:r>
            <a:endParaRPr lang="en-US" sz="1600" b="1" i="0" u="none" strike="noStrike" dirty="0">
              <a:solidFill>
                <a:srgbClr val="FFFFFF"/>
              </a:solidFill>
              <a:effectLst/>
              <a:latin typeface="Montserrat" panose="020B0604020202020204" charset="0"/>
            </a:endParaRPr>
          </a:p>
          <a:p>
            <a:pPr marL="742950" lvl="1" indent="-285750" fontAlgn="base">
              <a:spcBef>
                <a:spcPts val="0"/>
              </a:spcBef>
            </a:pPr>
            <a:r>
              <a:rPr lang="en-US" sz="1600" b="1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Batch Learning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Montserrat" panose="020B0604020202020204" charset="0"/>
              </a:rPr>
              <a:t> / Online Learning</a:t>
            </a:r>
            <a:endParaRPr lang="en-US" sz="1600" b="1" i="0" u="none" strike="noStrike" dirty="0">
              <a:solidFill>
                <a:srgbClr val="FFFFFF"/>
              </a:solidFill>
              <a:effectLst/>
              <a:latin typeface="Montserrat" panose="020B0604020202020204" charset="0"/>
            </a:endParaRPr>
          </a:p>
          <a:p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Montserrat" panose="020B0604020202020204" charset="0"/>
              </a:rPr>
              <a:t>Instance Based / </a:t>
            </a:r>
            <a:r>
              <a:rPr lang="en-US" sz="1600" b="1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Model Based</a:t>
            </a:r>
            <a:endParaRPr dirty="0">
              <a:latin typeface="Montserrat" panose="020B0604020202020204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677857" y="43087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CD040AE-F867-41AE-BFB6-AD1AED07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160638"/>
            <a:ext cx="4629300" cy="1225787"/>
          </a:xfrm>
        </p:spPr>
        <p:txBody>
          <a:bodyPr/>
          <a:lstStyle/>
          <a:p>
            <a:r>
              <a:rPr lang="en-US" dirty="0"/>
              <a:t>Delete the outliers from dataset</a:t>
            </a:r>
            <a:endParaRPr lang="ar-JO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2F58ED91-C29F-4DF7-BCEB-6F82A3A4D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 dirty="0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B825C592-0958-48AA-A8F5-C11ACC4C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9" y="1050324"/>
            <a:ext cx="5177481" cy="40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221F-C0AC-43EB-B855-32C21A36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58" y="336168"/>
            <a:ext cx="4629300" cy="941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FC25D-A8E6-408B-B8A5-3361DFC4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214" y="1521389"/>
            <a:ext cx="3103729" cy="2760900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800" b="0" i="0" u="none" strike="noStrike" baseline="0" dirty="0">
                <a:solidFill>
                  <a:srgbClr val="F4F4F4"/>
                </a:solidFill>
                <a:latin typeface="AgencyFB-Reg"/>
              </a:rPr>
              <a:t>let’s separate the</a:t>
            </a:r>
          </a:p>
          <a:p>
            <a:pPr marL="139700" indent="0" algn="l">
              <a:buNone/>
            </a:pPr>
            <a:r>
              <a:rPr lang="en-US" sz="1800" b="0" i="0" u="none" strike="noStrike" baseline="0" dirty="0">
                <a:solidFill>
                  <a:srgbClr val="F4F4F4"/>
                </a:solidFill>
                <a:latin typeface="AgencyFB-Reg"/>
              </a:rPr>
              <a:t>predictors ( price (dependent variable [y])) </a:t>
            </a:r>
          </a:p>
          <a:p>
            <a:pPr marL="139700" indent="0" algn="l">
              <a:buNone/>
            </a:pPr>
            <a:endParaRPr lang="en-US" sz="1800" b="0" i="0" u="none" strike="noStrike" baseline="0" dirty="0">
              <a:solidFill>
                <a:srgbClr val="F4F4F4"/>
              </a:solidFill>
              <a:latin typeface="AgencyFB-Reg"/>
            </a:endParaRPr>
          </a:p>
          <a:p>
            <a:pPr marL="139700" indent="0" algn="l">
              <a:buNone/>
            </a:pPr>
            <a:r>
              <a:rPr lang="en-US" sz="1800" b="0" i="0" u="none" strike="noStrike" baseline="0" dirty="0">
                <a:solidFill>
                  <a:srgbClr val="F4F4F4"/>
                </a:solidFill>
                <a:latin typeface="AgencyFB-Reg"/>
              </a:rPr>
              <a:t>and the other attributes ( independent variable [ X ])</a:t>
            </a:r>
            <a:endParaRPr lang="en-US" dirty="0"/>
          </a:p>
        </p:txBody>
      </p:sp>
      <p:pic>
        <p:nvPicPr>
          <p:cNvPr id="5" name="صورة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BD5A958D-9A84-4BED-99F6-8F490F47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48" y="637760"/>
            <a:ext cx="4450513" cy="41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70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E083-873F-499C-8005-94188BC6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246743"/>
            <a:ext cx="5558972" cy="1139682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F4F4F4"/>
                </a:solidFill>
                <a:latin typeface="4"/>
              </a:rPr>
              <a:t>After applying</a:t>
            </a:r>
            <a:br>
              <a:rPr lang="en-US" sz="1800" b="0" i="0" u="none" strike="noStrike" baseline="0" dirty="0">
                <a:solidFill>
                  <a:srgbClr val="F4F4F4"/>
                </a:solidFill>
                <a:latin typeface="4"/>
              </a:rPr>
            </a:br>
            <a:r>
              <a:rPr lang="en-US" sz="1800" b="0" i="0" u="none" strike="noStrike" baseline="0" dirty="0" err="1">
                <a:solidFill>
                  <a:srgbClr val="F4F4F4"/>
                </a:solidFill>
                <a:latin typeface="4"/>
              </a:rPr>
              <a:t>LabelEncoder</a:t>
            </a:r>
            <a:r>
              <a:rPr lang="en-US" sz="1800" b="0" i="0" u="none" strike="noStrike" baseline="0" dirty="0">
                <a:solidFill>
                  <a:srgbClr val="F4F4F4"/>
                </a:solidFill>
                <a:latin typeface="4"/>
              </a:rPr>
              <a:t>() on the data, the output will be a numerical values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453C3-CEDB-4CD8-B353-A109C750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7" y="2512300"/>
            <a:ext cx="4342752" cy="24795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9458" name="Picture 2" descr="لا يتوفر وصف.">
            <a:extLst>
              <a:ext uri="{FF2B5EF4-FFF2-40B4-BE49-F238E27FC236}">
                <a16:creationId xmlns:a16="http://schemas.microsoft.com/office/drawing/2014/main" id="{EBB6CBB7-2643-45A6-9C8C-B796EE69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42" y="1330598"/>
            <a:ext cx="5449072" cy="36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569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E2AB-8CF6-4832-9A2D-2B7D6151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7" y="445025"/>
            <a:ext cx="6137214" cy="941400"/>
          </a:xfrm>
        </p:spPr>
        <p:txBody>
          <a:bodyPr/>
          <a:lstStyle/>
          <a:p>
            <a:r>
              <a:rPr lang="en-US" sz="1600" dirty="0"/>
              <a:t>Depends on visualization we conclude that the range of the price is too far with regards  to other attributes so  we scaled 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FD5DE-C3F7-411C-AA99-028C7F56C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357" y="2283390"/>
            <a:ext cx="4621558" cy="2576148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20504" name="Picture 24" descr="لا يتوفر وصف.">
            <a:extLst>
              <a:ext uri="{FF2B5EF4-FFF2-40B4-BE49-F238E27FC236}">
                <a16:creationId xmlns:a16="http://schemas.microsoft.com/office/drawing/2014/main" id="{3FA94EF2-7FD9-471A-B4F3-2309185DF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3" y="1707633"/>
            <a:ext cx="5456463" cy="299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068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F98B-82D3-4F98-93AF-67E44D8A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185" y="553883"/>
            <a:ext cx="4629300" cy="941400"/>
          </a:xfrm>
        </p:spPr>
        <p:txBody>
          <a:bodyPr/>
          <a:lstStyle/>
          <a:p>
            <a:r>
              <a:rPr lang="en-US" sz="7200" dirty="0">
                <a:latin typeface="Bodoni MT Black" panose="02070A03080606020203" pitchFamily="18" charset="0"/>
              </a:rPr>
              <a:t>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A7E98-AF66-4A37-9134-A7C297EBA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dirty="0">
                <a:latin typeface="Bodoni MT Black" panose="02070A03080606020203" pitchFamily="18" charset="0"/>
              </a:rPr>
              <a:t>Create a test set </a:t>
            </a:r>
          </a:p>
        </p:txBody>
      </p:sp>
    </p:spTree>
    <p:extLst>
      <p:ext uri="{BB962C8B-B14F-4D97-AF65-F5344CB8AC3E}">
        <p14:creationId xmlns:p14="http://schemas.microsoft.com/office/powerpoint/2010/main" val="2168150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A13-FFD3-47E2-8643-536BC126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13" y="2571750"/>
            <a:ext cx="6712857" cy="2416628"/>
          </a:xfrm>
        </p:spPr>
        <p:txBody>
          <a:bodyPr/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What is (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random_state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 = 42) ?</a:t>
            </a:r>
            <a:br>
              <a:rPr lang="en-US" sz="1600" b="0" i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 If you run the program again (without any random state ) the program will generate a different test set! So over time, the program will see the whole dataset, which is what you want to avoid. We set the random number generator’s seed (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random_state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= 42), so it always generates the same test set.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4580" name="Picture 4" descr="لا يتوفر وصف.">
            <a:extLst>
              <a:ext uri="{FF2B5EF4-FFF2-40B4-BE49-F238E27FC236}">
                <a16:creationId xmlns:a16="http://schemas.microsoft.com/office/drawing/2014/main" id="{F1F0D4B6-D80F-4787-A11D-1590A1B0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5" y="633329"/>
            <a:ext cx="87820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673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AF9F-F9FD-4533-BF6D-A8DBBF62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500" y="452282"/>
            <a:ext cx="4629300" cy="941400"/>
          </a:xfrm>
        </p:spPr>
        <p:txBody>
          <a:bodyPr/>
          <a:lstStyle/>
          <a:p>
            <a:r>
              <a:rPr lang="en-US" sz="6600" dirty="0">
                <a:latin typeface="Bodoni MT Black" panose="02070A03080606020203" pitchFamily="18" charset="0"/>
              </a:rPr>
              <a:t>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4C461-4C06-451C-91A7-202D440E1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dirty="0">
                <a:latin typeface="Bodoni MT Black" panose="02070A03080606020203" pitchFamily="18" charset="0"/>
              </a:rPr>
              <a:t>Select &amp; train the model </a:t>
            </a:r>
          </a:p>
        </p:txBody>
      </p:sp>
    </p:spTree>
    <p:extLst>
      <p:ext uri="{BB962C8B-B14F-4D97-AF65-F5344CB8AC3E}">
        <p14:creationId xmlns:p14="http://schemas.microsoft.com/office/powerpoint/2010/main" val="3609999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7CCB-A1D1-48FE-8D6E-77618E9A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C2E72-82EF-4832-8937-0B8893478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25602" name="Picture 2" descr="لا يتوفر وصف.">
            <a:extLst>
              <a:ext uri="{FF2B5EF4-FFF2-40B4-BE49-F238E27FC236}">
                <a16:creationId xmlns:a16="http://schemas.microsoft.com/office/drawing/2014/main" id="{A8B8FABC-5F95-4A19-AEE1-A49F2B69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64" y="915725"/>
            <a:ext cx="70485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49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D0385-CE02-403D-AF34-C6E96DED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87C9F-E8D1-4EF3-87D3-32AA60128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لا يتوفر وصف.">
            <a:extLst>
              <a:ext uri="{FF2B5EF4-FFF2-40B4-BE49-F238E27FC236}">
                <a16:creationId xmlns:a16="http://schemas.microsoft.com/office/drawing/2014/main" id="{8897FF7D-9DCC-4E23-BD7B-C4326302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" y="1006022"/>
            <a:ext cx="7859486" cy="255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485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6157-171F-458B-9973-E407195C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FC96B-23DF-4557-8AB9-73352FAB8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757" y="1659274"/>
            <a:ext cx="4946400" cy="27609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6626" name="Picture 2" descr="لا يتوفر وصف.">
            <a:extLst>
              <a:ext uri="{FF2B5EF4-FFF2-40B4-BE49-F238E27FC236}">
                <a16:creationId xmlns:a16="http://schemas.microsoft.com/office/drawing/2014/main" id="{E5222C45-69F7-4A5E-9869-F44053410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5" y="796698"/>
            <a:ext cx="5334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93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AF2F-87CD-47D8-B66A-F0B586EE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329" y="575653"/>
            <a:ext cx="4629300" cy="941400"/>
          </a:xfrm>
        </p:spPr>
        <p:txBody>
          <a:bodyPr/>
          <a:lstStyle/>
          <a:p>
            <a:r>
              <a:rPr lang="en-US" sz="6000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7ED2F-EDF0-4B2A-9A64-9170150A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871" y="1935047"/>
            <a:ext cx="4946400" cy="2760900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6000" b="0" i="0" u="none" strike="noStrike" baseline="0" dirty="0">
                <a:solidFill>
                  <a:srgbClr val="F4F4F4"/>
                </a:solidFill>
                <a:latin typeface="Bodoni MT Black" panose="02070A03080606020203" pitchFamily="18" charset="0"/>
              </a:rPr>
              <a:t>Get the</a:t>
            </a:r>
          </a:p>
          <a:p>
            <a:pPr marL="139700" indent="0" algn="l">
              <a:buNone/>
            </a:pPr>
            <a:r>
              <a:rPr lang="en-US" sz="6000" b="0" i="0" u="none" strike="noStrike" baseline="0" dirty="0">
                <a:solidFill>
                  <a:srgbClr val="F4F4F4"/>
                </a:solidFill>
                <a:latin typeface="Bodoni MT Black" panose="02070A03080606020203" pitchFamily="18" charset="0"/>
              </a:rPr>
              <a:t>data</a:t>
            </a:r>
            <a:endParaRPr lang="en-US" sz="6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58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8FA3-3B18-47D8-AE32-DEC2A2F0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0"/>
            <a:ext cx="5252235" cy="1198605"/>
          </a:xfrm>
        </p:spPr>
        <p:txBody>
          <a:bodyPr/>
          <a:lstStyle/>
          <a:p>
            <a:r>
              <a:rPr lang="en-US" dirty="0"/>
              <a:t>Decision Tree Regressor Model.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DE081-65C2-418C-83A6-0182B87FF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لا يتوفر وصف.">
            <a:extLst>
              <a:ext uri="{FF2B5EF4-FFF2-40B4-BE49-F238E27FC236}">
                <a16:creationId xmlns:a16="http://schemas.microsoft.com/office/drawing/2014/main" id="{39B89596-354B-4771-A7D2-D514ECAD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6" y="599302"/>
            <a:ext cx="5965599" cy="446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28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7E63-AB89-42DE-9BCD-59F94D98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5" y="0"/>
            <a:ext cx="4270341" cy="941400"/>
          </a:xfrm>
        </p:spPr>
        <p:txBody>
          <a:bodyPr/>
          <a:lstStyle/>
          <a:p>
            <a:r>
              <a:rPr lang="en-US" dirty="0"/>
              <a:t>Ridge Model.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1AB37-C9F5-49F7-B382-6E822D594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18" y="1834454"/>
            <a:ext cx="4609467" cy="25709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2770" name="Picture 2" descr="لا يتوفر وصف.">
            <a:extLst>
              <a:ext uri="{FF2B5EF4-FFF2-40B4-BE49-F238E27FC236}">
                <a16:creationId xmlns:a16="http://schemas.microsoft.com/office/drawing/2014/main" id="{4D449469-E972-4A61-BA2E-00530F287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7" y="470700"/>
            <a:ext cx="5839052" cy="479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7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BE31-5DF1-4D1B-9C99-7859404B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19625"/>
            <a:ext cx="4629300" cy="1366800"/>
          </a:xfrm>
        </p:spPr>
        <p:txBody>
          <a:bodyPr/>
          <a:lstStyle/>
          <a:p>
            <a:r>
              <a:rPr lang="en-US" dirty="0"/>
              <a:t>Lasso Model.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99400-CE9B-452B-BC06-D8130DC98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128" y="1659275"/>
            <a:ext cx="4946400" cy="27609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3794" name="Picture 2" descr="لا يتوفر وصف.">
            <a:extLst>
              <a:ext uri="{FF2B5EF4-FFF2-40B4-BE49-F238E27FC236}">
                <a16:creationId xmlns:a16="http://schemas.microsoft.com/office/drawing/2014/main" id="{D1FD6701-FAA2-4872-BD85-6C8B8D824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8" y="525616"/>
            <a:ext cx="68675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08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40D8C57-CB4C-448F-AA18-E372A241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48" y="30112"/>
            <a:ext cx="5647651" cy="1386425"/>
          </a:xfrm>
        </p:spPr>
        <p:txBody>
          <a:bodyPr/>
          <a:lstStyle/>
          <a:p>
            <a:r>
              <a:rPr lang="en-US" b="1" i="0" dirty="0">
                <a:effectLst/>
                <a:latin typeface="Helvetica Neue"/>
              </a:rPr>
              <a:t>Random Forest Regressor Model.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ar-JO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20E09C6F-D39D-47F0-BB2F-4B7402354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 dirty="0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753CAA19-EB50-4093-A6F1-71BC6A87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8" y="599757"/>
            <a:ext cx="6820852" cy="42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6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B8505AC-2C1F-4BAD-96B1-1C41B49A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5C31F290-2C72-44DC-8D08-DB5599846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1812ADF7-E325-4231-B33E-70991082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64" y="179173"/>
            <a:ext cx="5116884" cy="47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78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D991759-CC96-425A-AEDB-8785EA72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for the </a:t>
            </a:r>
            <a:r>
              <a:rPr lang="en-US" dirty="0" err="1"/>
              <a:t>randomForestRegressor</a:t>
            </a:r>
            <a:endParaRPr lang="ar-JO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A8B9FAB7-EA10-4296-9D7A-3B2F6C056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27D9A85-E2EE-4334-BAB0-619B0428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4" y="1386425"/>
            <a:ext cx="7211431" cy="19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68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19F2B-0E10-4DEA-87D8-06215BA66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135" y="1129230"/>
            <a:ext cx="6531037" cy="3401881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We applied 5 models on data and we noticed that the best model was random forest regressor with an accuracy = 0.9821840135150548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And root mean square error (</a:t>
            </a:r>
            <a:r>
              <a:rPr lang="en-US" sz="1800" dirty="0" err="1"/>
              <a:t>rmse</a:t>
            </a:r>
            <a:r>
              <a:rPr lang="en-US" sz="1800" dirty="0"/>
              <a:t>) =</a:t>
            </a:r>
          </a:p>
          <a:p>
            <a:pPr marL="139700" indent="0">
              <a:buNone/>
            </a:pPr>
            <a:r>
              <a:rPr lang="en-US" sz="1800" dirty="0"/>
              <a:t>418.0163700661709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 </a:t>
            </a:r>
            <a:r>
              <a:rPr lang="en-US" sz="1600" dirty="0"/>
              <a:t>so we will make a copy of a model using grid search  </a:t>
            </a:r>
          </a:p>
        </p:txBody>
      </p:sp>
    </p:spTree>
    <p:extLst>
      <p:ext uri="{BB962C8B-B14F-4D97-AF65-F5344CB8AC3E}">
        <p14:creationId xmlns:p14="http://schemas.microsoft.com/office/powerpoint/2010/main" val="757026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7D5A-846A-46C5-8696-1E2A5862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271" y="459540"/>
            <a:ext cx="4629300" cy="941400"/>
          </a:xfrm>
        </p:spPr>
        <p:txBody>
          <a:bodyPr/>
          <a:lstStyle/>
          <a:p>
            <a:r>
              <a:rPr lang="en-US" sz="6600" dirty="0">
                <a:latin typeface="Bodoni MT Black" panose="02070A03080606020203" pitchFamily="18" charset="0"/>
              </a:rPr>
              <a:t>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0A858-9671-475C-B876-12CE5020C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6000" dirty="0">
                <a:latin typeface="Bodoni MT Black" panose="02070A03080606020203" pitchFamily="18" charset="0"/>
              </a:rPr>
              <a:t>Fine – tune your model </a:t>
            </a:r>
          </a:p>
        </p:txBody>
      </p:sp>
    </p:spTree>
    <p:extLst>
      <p:ext uri="{BB962C8B-B14F-4D97-AF65-F5344CB8AC3E}">
        <p14:creationId xmlns:p14="http://schemas.microsoft.com/office/powerpoint/2010/main" val="3529778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60721B-46B3-44E2-B5AE-436BE7BC6FA3}"/>
              </a:ext>
            </a:extLst>
          </p:cNvPr>
          <p:cNvSpPr txBox="1"/>
          <p:nvPr/>
        </p:nvSpPr>
        <p:spPr>
          <a:xfrm>
            <a:off x="1037772" y="912935"/>
            <a:ext cx="4775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way to do that would be to work on the hyperparameters manually, until you find a great</a:t>
            </a:r>
          </a:p>
          <a:p>
            <a:r>
              <a:rPr lang="en-US" dirty="0">
                <a:solidFill>
                  <a:schemeClr val="bg1"/>
                </a:solidFill>
              </a:rPr>
              <a:t>combination of hyperparameter values. This would be very tedious work, and you may not have</a:t>
            </a:r>
          </a:p>
          <a:p>
            <a:r>
              <a:rPr lang="en-US" dirty="0">
                <a:solidFill>
                  <a:schemeClr val="bg1"/>
                </a:solidFill>
              </a:rPr>
              <a:t>time to explore many combinations.</a:t>
            </a:r>
          </a:p>
          <a:p>
            <a:r>
              <a:rPr lang="en-US" dirty="0">
                <a:solidFill>
                  <a:schemeClr val="bg1"/>
                </a:solidFill>
              </a:rPr>
              <a:t>Instead, you should get Scikit-Learn’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 </a:t>
            </a:r>
            <a:r>
              <a:rPr lang="en-US" dirty="0" err="1">
                <a:solidFill>
                  <a:schemeClr val="bg1"/>
                </a:solidFill>
              </a:rPr>
              <a:t>GridSearchCV</a:t>
            </a:r>
            <a:r>
              <a:rPr lang="en-US" dirty="0">
                <a:solidFill>
                  <a:schemeClr val="bg1"/>
                </a:solidFill>
              </a:rPr>
              <a:t> to search for you.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All we need to do is tell it which hyperparameters you want it to experiment with, and what values</a:t>
            </a:r>
          </a:p>
          <a:p>
            <a:r>
              <a:rPr lang="en-US" dirty="0">
                <a:solidFill>
                  <a:schemeClr val="bg1"/>
                </a:solidFill>
              </a:rPr>
              <a:t>to try out, and it will evaluate all the possible combinations of hyperparameter values, using</a:t>
            </a:r>
          </a:p>
          <a:p>
            <a:r>
              <a:rPr lang="en-US" dirty="0">
                <a:solidFill>
                  <a:schemeClr val="bg1"/>
                </a:solidFill>
              </a:rPr>
              <a:t>cross-validation.</a:t>
            </a:r>
          </a:p>
        </p:txBody>
      </p:sp>
    </p:spTree>
    <p:extLst>
      <p:ext uri="{BB962C8B-B14F-4D97-AF65-F5344CB8AC3E}">
        <p14:creationId xmlns:p14="http://schemas.microsoft.com/office/powerpoint/2010/main" val="3685192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E466C18-0F3C-453A-808A-3657A1F0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6643E638-9597-4E30-A336-F0352CCF5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C288459A-F66E-4308-8231-E1473D6B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3" y="111211"/>
            <a:ext cx="5276607" cy="49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2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73BD-327F-44F2-A498-A1E4EDD9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rgbClr val="00FFCD"/>
                </a:solidFill>
                <a:effectLst/>
                <a:latin typeface="Montserrat" panose="020B0604020202020204" charset="0"/>
              </a:rPr>
              <a:t>#2 Get The Data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15127-5052-4806-B047-898621E10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3C4F4-47FA-4062-8B09-39C0E017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57" y="2081306"/>
            <a:ext cx="5021943" cy="12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6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EA8CC4D-440D-48CF-9883-746D0D3F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ABD979F-28FB-45DE-AA44-DD4AF8A19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9ACFE59-EFA4-4A39-83BA-EEF9B6DB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60" y="160638"/>
            <a:ext cx="4629150" cy="48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86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3E5A-1D78-412C-A69A-96591560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GridSearch</a:t>
            </a:r>
            <a:r>
              <a:rPr lang="en-US" dirty="0"/>
              <a:t> result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F963-61D4-4362-A4ED-08319C06B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800" dirty="0"/>
              <a:t>Wow ! 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The </a:t>
            </a:r>
            <a:r>
              <a:rPr lang="en-US" sz="1800" dirty="0" err="1"/>
              <a:t>rmse</a:t>
            </a:r>
            <a:r>
              <a:rPr lang="en-US" sz="1800" dirty="0"/>
              <a:t>  had become</a:t>
            </a:r>
          </a:p>
          <a:p>
            <a:pPr marL="139700" indent="0">
              <a:buNone/>
            </a:pPr>
            <a:r>
              <a:rPr lang="en-US" sz="1800" dirty="0"/>
              <a:t>412.5760604351784</a:t>
            </a:r>
          </a:p>
          <a:p>
            <a:pPr marL="139700" indent="0">
              <a:buNone/>
            </a:pPr>
            <a:r>
              <a:rPr lang="en-US" sz="1800" dirty="0"/>
              <a:t>Instead of 418.0163700661709</a:t>
            </a:r>
          </a:p>
          <a:p>
            <a:pPr marL="139700" indent="0">
              <a:buNone/>
            </a:pPr>
            <a:r>
              <a:rPr lang="en-US" sz="1800" dirty="0"/>
              <a:t> &amp; the accuracy had become 0.9821840135150548 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81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1141143" y="2510484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end 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1974843" y="3340525"/>
            <a:ext cx="3351000" cy="598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Rama </a:t>
            </a:r>
            <a:r>
              <a:rPr lang="en-US" dirty="0" err="1"/>
              <a:t>Marhlh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Juhayna</a:t>
            </a:r>
            <a:r>
              <a:rPr lang="en-US" dirty="0"/>
              <a:t> </a:t>
            </a:r>
            <a:r>
              <a:rPr lang="en-US"/>
              <a:t>Qatamin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2268843" y="313395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75" y="163483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707177" y="163483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728" y="2595540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975" y="3707822"/>
            <a:ext cx="3800201" cy="8781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D0924E-246F-45F7-864B-BE48E64F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A6AB-EE5A-476D-951A-A03D289E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5A229-80CF-4057-BC93-8ABCF69F2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A4ED3-9F95-433E-A86A-38BD86C9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1082224"/>
            <a:ext cx="5200193" cy="39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011F-7CEA-4E12-A52C-4AE91DC5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34042-0E27-4267-98DA-BDE9A1DC3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لا يتوفر وصف.">
            <a:extLst>
              <a:ext uri="{FF2B5EF4-FFF2-40B4-BE49-F238E27FC236}">
                <a16:creationId xmlns:a16="http://schemas.microsoft.com/office/drawing/2014/main" id="{4040C9B4-6E9C-492A-9B17-C4BB39AA9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8" y="1304925"/>
            <a:ext cx="6781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45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BD24-CF78-4AC1-9E86-FD7C9566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76" y="489638"/>
            <a:ext cx="7594435" cy="941400"/>
          </a:xfrm>
        </p:spPr>
        <p:txBody>
          <a:bodyPr/>
          <a:lstStyle/>
          <a:p>
            <a:r>
              <a:rPr lang="en-US" dirty="0"/>
              <a:t>Notice that there are 53940 non-null values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B257F-2FEF-4A1E-8F87-C856F7D00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لا يتوفر وصف.">
            <a:extLst>
              <a:ext uri="{FF2B5EF4-FFF2-40B4-BE49-F238E27FC236}">
                <a16:creationId xmlns:a16="http://schemas.microsoft.com/office/drawing/2014/main" id="{4BDDB5AD-27CE-4D68-8559-9B39509D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65" y="1202800"/>
            <a:ext cx="68199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3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EE7D-0EA0-4FF6-A52F-17ED195FB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99" y="550531"/>
            <a:ext cx="7900701" cy="3038475"/>
          </a:xfrm>
        </p:spPr>
        <p:txBody>
          <a:bodyPr/>
          <a:lstStyle/>
          <a:p>
            <a:r>
              <a:rPr lang="en-US" sz="1800" dirty="0"/>
              <a:t>Let’s look at the other fields. The describe() method shows a summary of the numerical attributes: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D1839-0CBB-4825-A352-7DA88F2B1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لا يتوفر وصف.">
            <a:extLst>
              <a:ext uri="{FF2B5EF4-FFF2-40B4-BE49-F238E27FC236}">
                <a16:creationId xmlns:a16="http://schemas.microsoft.com/office/drawing/2014/main" id="{B5375124-7D3A-4167-84A5-877A4113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99" y="1456435"/>
            <a:ext cx="70104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3915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710</Words>
  <Application>Microsoft Office PowerPoint</Application>
  <PresentationFormat>عرض على الشاشة (16:9)</PresentationFormat>
  <Paragraphs>98</Paragraphs>
  <Slides>53</Slides>
  <Notes>5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53</vt:i4>
      </vt:variant>
    </vt:vector>
  </HeadingPairs>
  <TitlesOfParts>
    <vt:vector size="66" baseType="lpstr">
      <vt:lpstr>1</vt:lpstr>
      <vt:lpstr>Exo 2</vt:lpstr>
      <vt:lpstr>Abadi</vt:lpstr>
      <vt:lpstr>Montserrat</vt:lpstr>
      <vt:lpstr>Montserrat ExtraBold</vt:lpstr>
      <vt:lpstr>Bodoni MT Black</vt:lpstr>
      <vt:lpstr>Segoe UI Historic</vt:lpstr>
      <vt:lpstr>Helvetica Neue</vt:lpstr>
      <vt:lpstr>AgencyFB-Reg</vt:lpstr>
      <vt:lpstr>Arial</vt:lpstr>
      <vt:lpstr>Roboto</vt:lpstr>
      <vt:lpstr>4</vt:lpstr>
      <vt:lpstr>Futuristic Background by Slidesgo</vt:lpstr>
      <vt:lpstr>Diamonds project</vt:lpstr>
      <vt:lpstr>CONTENTS OF THIS TEMPLATE</vt:lpstr>
      <vt:lpstr>#1 Look At The Big Picture</vt:lpstr>
      <vt:lpstr>1</vt:lpstr>
      <vt:lpstr>#2 Get The Data  </vt:lpstr>
      <vt:lpstr>Read the data</vt:lpstr>
      <vt:lpstr>عرض تقديمي في PowerPoint</vt:lpstr>
      <vt:lpstr>Notice that there are 53940 non-null values </vt:lpstr>
      <vt:lpstr>Let’s look at the other fields. The describe() method shows a summary of the numerical attributes:</vt:lpstr>
      <vt:lpstr>2</vt:lpstr>
      <vt:lpstr>عرض تقديمي في PowerPoint</vt:lpstr>
      <vt:lpstr>Plot pairwise relationships in a dataset.</vt:lpstr>
      <vt:lpstr>We noticed that the depth values haven’t a relation between price so let’s drop it </vt:lpstr>
      <vt:lpstr>عرض تقديمي في PowerPoint</vt:lpstr>
      <vt:lpstr>From correlation we noticed that the relation between price and carat is high equal 0.92  so the carat is very important </vt:lpstr>
      <vt:lpstr>#3 Discover and Visualize the Data to Gain Insights</vt:lpstr>
      <vt:lpstr>Visualizing Geographical Data Since</vt:lpstr>
      <vt:lpstr>Let’s see the correlation between the new attribute ‘volume ‘ and price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We filled the null values with the mean </vt:lpstr>
      <vt:lpstr>We dropped x , y , z attributes after combined them in volume </vt:lpstr>
      <vt:lpstr>عرض تقديمي في PowerPoint</vt:lpstr>
      <vt:lpstr>We noticed that diamond’s colors have near shadows so we used label encoder </vt:lpstr>
      <vt:lpstr>We noticed that diamond’s clarity have near shadows so we used label encoder </vt:lpstr>
      <vt:lpstr>Delete the outliers from dataset</vt:lpstr>
      <vt:lpstr>عرض تقديمي في PowerPoint</vt:lpstr>
      <vt:lpstr>After applying LabelEncoder() on the data, the output will be a numerical values </vt:lpstr>
      <vt:lpstr>Depends on visualization we conclude that the range of the price is too far with regards  to other attributes so  we scaled it </vt:lpstr>
      <vt:lpstr>4</vt:lpstr>
      <vt:lpstr>What is (random_state = 42) ?  If you run the program again (without any random state ) the program will generate a different test set! So over time, the program will see the whole dataset, which is what you want to avoid. We set the random number generator’s seed ( random_state= 42), so it always generates the same test set.</vt:lpstr>
      <vt:lpstr>5</vt:lpstr>
      <vt:lpstr>Linear Regression  Model</vt:lpstr>
      <vt:lpstr>عرض تقديمي في PowerPoint</vt:lpstr>
      <vt:lpstr>عرض تقديمي في PowerPoint</vt:lpstr>
      <vt:lpstr>Decision Tree Regressor Model.</vt:lpstr>
      <vt:lpstr>Ridge Model.</vt:lpstr>
      <vt:lpstr>Lasso Model.</vt:lpstr>
      <vt:lpstr>Random Forest Regressor Model.  </vt:lpstr>
      <vt:lpstr>عرض تقديمي في PowerPoint</vt:lpstr>
      <vt:lpstr>RMSE for the randomForestRegressor</vt:lpstr>
      <vt:lpstr>عرض تقديمي في PowerPoint</vt:lpstr>
      <vt:lpstr>6</vt:lpstr>
      <vt:lpstr>عرض تقديمي في PowerPoint</vt:lpstr>
      <vt:lpstr>عرض تقديمي في PowerPoint</vt:lpstr>
      <vt:lpstr>عرض تقديمي في PowerPoint</vt:lpstr>
      <vt:lpstr>GridSearch result </vt:lpstr>
      <vt:lpstr>The end 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Diamonds project</dc:title>
  <cp:lastModifiedBy>Rama marei Damen Almrahleh</cp:lastModifiedBy>
  <cp:revision>14</cp:revision>
  <dcterms:modified xsi:type="dcterms:W3CDTF">2021-09-10T21:16:55Z</dcterms:modified>
</cp:coreProperties>
</file>